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747A-E9AA-4585-B338-2A06A0C2175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9BBB-ACF2-41C0-8C9F-B7D0A660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92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590800" y="26987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47601" y="770919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2800" b="1" dirty="0"/>
              <a:t>بسم الله الرحمن الرحيم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5104" y="1412875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/>
              <a:t>محاضرة الفرقة الثانية </a:t>
            </a:r>
            <a:endParaRPr lang="en-US" sz="3200" dirty="0"/>
          </a:p>
          <a:p>
            <a:pPr algn="ctr"/>
            <a:r>
              <a:rPr lang="ar-EG" sz="3200" dirty="0"/>
              <a:t>الاحد 29-3-2020</a:t>
            </a:r>
            <a:endParaRPr lang="en-GB" sz="3200" dirty="0"/>
          </a:p>
        </p:txBody>
      </p:sp>
      <p:pic>
        <p:nvPicPr>
          <p:cNvPr id="8194" name="Picture 2" descr="شعار جامعة بنها الجديد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16" y="0"/>
            <a:ext cx="137160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24401" y="3072606"/>
            <a:ext cx="846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i="1" dirty="0"/>
              <a:t>مادة : اجتماع صناعى </a:t>
            </a:r>
            <a:endParaRPr lang="en-GB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325532" y="4589513"/>
            <a:ext cx="8466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/>
              <a:t>By </a:t>
            </a:r>
            <a:endParaRPr lang="en-GB" sz="4000" dirty="0"/>
          </a:p>
          <a:p>
            <a:pPr algn="ctr"/>
            <a:r>
              <a:rPr lang="en-US" sz="4000" b="1" dirty="0"/>
              <a:t>DR. </a:t>
            </a:r>
            <a:r>
              <a:rPr lang="en-US" sz="4000" b="1" dirty="0" err="1"/>
              <a:t>Karima</a:t>
            </a:r>
            <a:r>
              <a:rPr lang="en-US" sz="4000" b="1" dirty="0"/>
              <a:t> </a:t>
            </a:r>
            <a:r>
              <a:rPr lang="en-US" sz="4000" b="1" dirty="0" err="1"/>
              <a:t>samer</a:t>
            </a:r>
            <a:r>
              <a:rPr lang="en-US" sz="4000" b="1" dirty="0"/>
              <a:t> el </a:t>
            </a:r>
            <a:r>
              <a:rPr lang="en-US" sz="4000" b="1" dirty="0" err="1"/>
              <a:t>hosary</a:t>
            </a:r>
            <a:r>
              <a:rPr lang="en-US" sz="4000" b="1" dirty="0"/>
              <a:t> </a:t>
            </a:r>
            <a:endParaRPr lang="en-GB" sz="40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012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544" y="620689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/>
              <a:t>الفصل الثالث : الصناعة والطبقات الاجتماعية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46807" y="1390647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EG" sz="3600" dirty="0"/>
          </a:p>
          <a:p>
            <a:pPr algn="r"/>
            <a:r>
              <a:rPr lang="ar-EG" sz="3600" dirty="0"/>
              <a:t>اولا : مفهوم الطبقة الاجتماعية </a:t>
            </a:r>
          </a:p>
          <a:p>
            <a:pPr algn="r"/>
            <a:r>
              <a:rPr lang="ar-EG" sz="3600" dirty="0"/>
              <a:t>- ظهر هذا المفهوم عام 1766 م وذاع صيته على يد كارل ماركس عندما وضع نظريته حول صراع الطبقات </a:t>
            </a:r>
          </a:p>
          <a:p>
            <a:pPr algn="r"/>
            <a:r>
              <a:rPr lang="ar-EG" sz="3600" dirty="0"/>
              <a:t>- هناك نوعين من المعايير لوضع تعريف للطبقة الاجتماعية ( معايير ذاتيه – معايير موضوعية )</a:t>
            </a:r>
          </a:p>
        </p:txBody>
      </p:sp>
    </p:spTree>
    <p:extLst>
      <p:ext uri="{BB962C8B-B14F-4D97-AF65-F5344CB8AC3E}">
        <p14:creationId xmlns:p14="http://schemas.microsoft.com/office/powerpoint/2010/main" val="369654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592" y="-8003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dirty="0"/>
              <a:t>ثانيا : العلاقة بين الصناعة والطبقات الاجتماعية </a:t>
            </a:r>
          </a:p>
          <a:p>
            <a:pPr algn="r"/>
            <a:r>
              <a:rPr lang="ar-EG" sz="3600" dirty="0"/>
              <a:t>-الصناعة والطبقات فى الفكر الماركسى </a:t>
            </a:r>
          </a:p>
          <a:p>
            <a:pPr algn="r"/>
            <a:r>
              <a:rPr lang="ar-EG" sz="3600" dirty="0"/>
              <a:t> </a:t>
            </a:r>
            <a:r>
              <a:rPr lang="ar-EG" sz="3600" dirty="0"/>
              <a:t>  يرى الماركسيون ان علاقة الافراد بوسائل الانتاج هى العامل الرئيسى فى تحديد مفهوم الطبقة اما بقية العوامل الاخرى كالدخل والمهنة والسياسة والاخلاق .... وغيرها كلها انعكاس لهذه العلاقة </a:t>
            </a:r>
            <a:endParaRPr lang="ar-EG" sz="3600" dirty="0"/>
          </a:p>
          <a:p>
            <a:pPr algn="r"/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115306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592" y="-8003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dirty="0"/>
              <a:t>المجتمع لدى ماركس ينقسم الى طبقتين رئيسيتين :</a:t>
            </a:r>
          </a:p>
          <a:p>
            <a:pPr algn="r"/>
            <a:endParaRPr lang="ar-EG" sz="3600" dirty="0"/>
          </a:p>
          <a:p>
            <a:pPr algn="r"/>
            <a:r>
              <a:rPr lang="ar-EG" sz="3600" dirty="0"/>
              <a:t>طبقة برجوازيه (الطبقة الرأسمالية )</a:t>
            </a:r>
          </a:p>
          <a:p>
            <a:pPr algn="r"/>
            <a:r>
              <a:rPr lang="ar-EG" sz="3600" dirty="0"/>
              <a:t>طبقة البروليتاريا (الطبقة العامله )</a:t>
            </a:r>
          </a:p>
          <a:p>
            <a:pPr algn="r"/>
            <a:endParaRPr lang="ar-EG" sz="3600" dirty="0"/>
          </a:p>
          <a:p>
            <a:pPr algn="r"/>
            <a:r>
              <a:rPr lang="ar-EG" sz="3600" dirty="0"/>
              <a:t>المجتمع يعتمد على البناء التحتى == النظام الاقتصادى </a:t>
            </a:r>
          </a:p>
          <a:p>
            <a:pPr algn="r"/>
            <a:endParaRPr lang="ar-EG" sz="3600" dirty="0"/>
          </a:p>
          <a:p>
            <a:pPr algn="r"/>
            <a:r>
              <a:rPr lang="ar-EG" sz="3600" dirty="0"/>
              <a:t>البناء الفوقى == النظام السياسى – الاسرى – الدينى –الاجتماعى ......الخ 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78751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3</cp:revision>
  <dcterms:created xsi:type="dcterms:W3CDTF">2020-04-01T11:18:51Z</dcterms:created>
  <dcterms:modified xsi:type="dcterms:W3CDTF">2020-04-01T11:28:55Z</dcterms:modified>
</cp:coreProperties>
</file>